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9" r:id="rId4"/>
    <p:sldId id="319" r:id="rId5"/>
    <p:sldId id="320" r:id="rId6"/>
    <p:sldId id="258" r:id="rId7"/>
    <p:sldId id="270" r:id="rId8"/>
    <p:sldId id="261" r:id="rId9"/>
    <p:sldId id="268" r:id="rId10"/>
    <p:sldId id="260" r:id="rId11"/>
    <p:sldId id="314" r:id="rId12"/>
    <p:sldId id="293" r:id="rId13"/>
    <p:sldId id="294" r:id="rId14"/>
    <p:sldId id="298" r:id="rId15"/>
    <p:sldId id="303" r:id="rId16"/>
    <p:sldId id="304" r:id="rId17"/>
    <p:sldId id="305" r:id="rId18"/>
    <p:sldId id="309" r:id="rId19"/>
    <p:sldId id="311" r:id="rId20"/>
    <p:sldId id="312" r:id="rId21"/>
    <p:sldId id="31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E9D4-C52A-46D6-BEE2-978AAC1C96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27035-67CC-4B9B-A0C5-4B6E74F0B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0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80CB9EC-9E68-4873-B03B-90879DAE84BA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822-21B1-441E-8619-2B07C4D0A77C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8589-FEEA-4EA9-8702-EDE7B1DEEB8C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B1BE-8FAA-4464-92B1-265AB68BE3E0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BF0-BB3F-4A90-B14F-19209E63EC38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E50-2626-4D1B-9CCA-AC5E39DF2157}" type="datetime1">
              <a:rPr lang="fr-FR" smtClean="0"/>
              <a:t>24/11/2017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4C4E-2325-4EAD-8364-60E39854E798}" type="datetime1">
              <a:rPr lang="fr-FR" smtClean="0"/>
              <a:t>24/11/2017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B3C8-87A1-456E-BFE8-0B7297451049}" type="datetime1">
              <a:rPr lang="fr-FR" smtClean="0"/>
              <a:t>24/11/2017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E059-7F7C-4037-9961-F72E6D153EDA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5300BD1-D11A-4400-ABBC-63A86A2DFECF}" type="datetime1">
              <a:rPr lang="fr-FR" smtClean="0"/>
              <a:t>24/11/2017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152B7C-CA90-4EAE-A260-860C8EAC96AE}" type="datetime1">
              <a:rPr lang="fr-FR" smtClean="0"/>
              <a:t>24/11/2017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7BCDB5-53F8-45E1-8D36-A582900E7FF4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fr-FR" smtClean="0"/>
              <a:t>Cédric BERTRAND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E512BC-ECE4-4C44-A56E-64707037DC1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ptinet.com/cybersecurite-pratique/tuto-dashlane-comment-securiser-ses-mots-de-passe/" TargetMode="External"/><Relationship Id="rId7" Type="http://schemas.openxmlformats.org/officeDocument/2006/relationships/hyperlink" Target="https://support.dashlane.com/hc/fr/articles/202625042-Prot%C3%A9gez-votre-compte-avec-la-Double-Identification" TargetMode="External"/><Relationship Id="rId2" Type="http://schemas.openxmlformats.org/officeDocument/2006/relationships/hyperlink" Target="https://www.dashlane.com/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aide.yahoo.com/kb/SLN5013.html" TargetMode="External"/><Relationship Id="rId5" Type="http://schemas.openxmlformats.org/officeDocument/2006/relationships/hyperlink" Target="https://support.microsoft.com/fr-fr/help/12408/microsoft-account-about-two-step-verification" TargetMode="External"/><Relationship Id="rId4" Type="http://schemas.openxmlformats.org/officeDocument/2006/relationships/hyperlink" Target="https://support.google.com/accounts/answer/185839?hl=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All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passwords</a:t>
            </a:r>
            <a:r>
              <a:rPr lang="fr-FR" dirty="0" smtClean="0"/>
              <a:t> </a:t>
            </a:r>
            <a:r>
              <a:rPr lang="fr-FR" dirty="0" err="1" smtClean="0"/>
              <a:t>belong</a:t>
            </a:r>
            <a:r>
              <a:rPr lang="fr-FR" dirty="0" smtClean="0"/>
              <a:t> to us</a:t>
            </a:r>
            <a:r>
              <a:rPr lang="fr-FR" sz="3200" dirty="0" smtClean="0"/>
              <a:t>*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Gérer et protéger ses mots de passe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5013176"/>
            <a:ext cx="357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+mj-lt"/>
              </a:rPr>
              <a:t>* Tous vos mots de passe nous appartiennent</a:t>
            </a:r>
            <a:endParaRPr lang="fr-FR" sz="1400" i="1" dirty="0">
              <a:latin typeface="+mj-lt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8B9-D1F8-49D9-9D38-71B2618E4D3D}" type="datetime1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15616" y="5373216"/>
            <a:ext cx="5034845" cy="365125"/>
          </a:xfrm>
        </p:spPr>
        <p:txBody>
          <a:bodyPr/>
          <a:lstStyle/>
          <a:p>
            <a:r>
              <a:rPr lang="fr-FR" dirty="0" smtClean="0"/>
              <a:t>Cédric BERTRAND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5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512604" cy="4320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34936" y="1628800"/>
            <a:ext cx="6196405" cy="3528392"/>
          </a:xfrm>
        </p:spPr>
        <p:txBody>
          <a:bodyPr>
            <a:normAutofit fontScale="62500" lnSpcReduction="20000"/>
          </a:bodyPr>
          <a:lstStyle/>
          <a:p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Effet </a:t>
            </a:r>
            <a:r>
              <a:rPr lang="fr-FR" dirty="0">
                <a:solidFill>
                  <a:srgbClr val="FF0000"/>
                </a:solidFill>
              </a:rPr>
              <a:t>boule de </a:t>
            </a:r>
            <a:r>
              <a:rPr lang="fr-FR" dirty="0" smtClean="0">
                <a:solidFill>
                  <a:srgbClr val="FF0000"/>
                </a:solidFill>
              </a:rPr>
              <a:t>neige</a:t>
            </a:r>
            <a:r>
              <a:rPr lang="fr-FR" dirty="0" smtClean="0"/>
              <a:t> : </a:t>
            </a:r>
            <a:r>
              <a:rPr lang="fr-FR" b="1" dirty="0"/>
              <a:t>u</a:t>
            </a:r>
            <a:r>
              <a:rPr lang="fr-FR" b="1" dirty="0" smtClean="0"/>
              <a:t>n </a:t>
            </a:r>
            <a:r>
              <a:rPr lang="fr-FR" b="1" dirty="0"/>
              <a:t>même mot de </a:t>
            </a:r>
            <a:r>
              <a:rPr lang="fr-FR" b="1" dirty="0" smtClean="0"/>
              <a:t>passe partout (2 ou 3)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sz="1800" dirty="0"/>
              <a:t>Vol  de </a:t>
            </a:r>
            <a:r>
              <a:rPr lang="fr-FR" sz="1800" dirty="0" smtClean="0"/>
              <a:t>l’adresse </a:t>
            </a:r>
            <a:r>
              <a:rPr lang="fr-FR" sz="1800" dirty="0"/>
              <a:t>de courriel et </a:t>
            </a:r>
            <a:r>
              <a:rPr lang="fr-FR" sz="1800" dirty="0" smtClean="0"/>
              <a:t>du </a:t>
            </a:r>
            <a:r>
              <a:rPr lang="fr-FR" sz="1800" dirty="0"/>
              <a:t>mot de passe </a:t>
            </a:r>
            <a:endParaRPr lang="fr-FR" sz="1800" dirty="0" smtClean="0"/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Accès </a:t>
            </a:r>
            <a:r>
              <a:rPr lang="fr-FR" dirty="0"/>
              <a:t>à la boîte de courriel avec le mot de passe volé </a:t>
            </a:r>
            <a:r>
              <a:rPr lang="fr-FR" dirty="0" smtClean="0"/>
              <a:t>;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Accès </a:t>
            </a:r>
            <a:r>
              <a:rPr lang="fr-FR" b="1" dirty="0">
                <a:solidFill>
                  <a:srgbClr val="FF0000"/>
                </a:solidFill>
              </a:rPr>
              <a:t>à tous les autres sites </a:t>
            </a:r>
            <a:r>
              <a:rPr lang="fr-FR" dirty="0"/>
              <a:t>en utilisant la fonction de réinitialisation de mot de </a:t>
            </a:r>
            <a:r>
              <a:rPr lang="fr-FR" dirty="0" smtClean="0"/>
              <a:t>passe par email</a:t>
            </a:r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r-FR" dirty="0"/>
              <a:t>Accès aux sites où l’adresse de courriel est utilisée comme login </a:t>
            </a:r>
            <a:r>
              <a:rPr lang="fr-FR" dirty="0" smtClean="0"/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Usurpation d’identité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Réalisation d’actions malveillantes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Permet d’accéder à d’autres informations (escalade de privilèges)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Devoir </a:t>
            </a:r>
            <a:r>
              <a:rPr lang="fr-FR" dirty="0"/>
              <a:t>prouver que vous n’êtes pas l’auteur des actes malveillants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Être victime (ouverture de </a:t>
            </a:r>
            <a:r>
              <a:rPr lang="fr-FR" dirty="0" smtClean="0"/>
              <a:t>crédit)</a:t>
            </a:r>
            <a:endParaRPr lang="fr-FR" sz="1600" b="1" dirty="0" smtClean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1" y="5157192"/>
            <a:ext cx="734481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42190" y="1181943"/>
            <a:ext cx="524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Conséquences </a:t>
            </a:r>
            <a:r>
              <a:rPr lang="fr-FR" sz="2400" dirty="0">
                <a:latin typeface="+mj-lt"/>
              </a:rPr>
              <a:t>du vol de mots de </a:t>
            </a:r>
            <a:r>
              <a:rPr lang="fr-FR" sz="2400" dirty="0" smtClean="0">
                <a:latin typeface="+mj-lt"/>
              </a:rPr>
              <a:t>passe</a:t>
            </a:r>
            <a:endParaRPr lang="fr-FR" sz="2400" dirty="0">
              <a:latin typeface="+mj-lt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5526-6A19-4C35-B174-7C1AD493B596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Oui, mais…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9593" y="1844824"/>
            <a:ext cx="4040831" cy="2808312"/>
          </a:xfrm>
        </p:spPr>
        <p:txBody>
          <a:bodyPr>
            <a:noAutofit/>
          </a:bodyPr>
          <a:lstStyle/>
          <a:p>
            <a:pPr lvl="1"/>
            <a:r>
              <a:rPr lang="fr-FR" sz="1400" dirty="0" smtClean="0"/>
              <a:t>Utilisation </a:t>
            </a:r>
            <a:r>
              <a:rPr lang="fr-FR" sz="1400" dirty="0"/>
              <a:t>de votre compte pour des attaques (envoi courriels à partir d’un « vrai » compte</a:t>
            </a:r>
            <a:r>
              <a:rPr lang="fr-FR" sz="1400" dirty="0" smtClean="0"/>
              <a:t>)</a:t>
            </a:r>
          </a:p>
          <a:p>
            <a:pPr lvl="1"/>
            <a:endParaRPr lang="fr-FR" sz="1000" dirty="0"/>
          </a:p>
          <a:p>
            <a:pPr lvl="1"/>
            <a:r>
              <a:rPr lang="fr-FR" sz="1400" dirty="0" smtClean="0"/>
              <a:t>Revente d’informations sensibles (</a:t>
            </a:r>
            <a:r>
              <a:rPr lang="fr-FR" sz="1400" dirty="0" err="1" smtClean="0"/>
              <a:t>netflix</a:t>
            </a:r>
            <a:r>
              <a:rPr lang="fr-FR" sz="1400" dirty="0" smtClean="0"/>
              <a:t>, </a:t>
            </a:r>
            <a:r>
              <a:rPr lang="fr-FR" sz="1400" dirty="0" err="1" smtClean="0"/>
              <a:t>ebay</a:t>
            </a:r>
            <a:r>
              <a:rPr lang="fr-FR" sz="1400" dirty="0" smtClean="0"/>
              <a:t>, etc.)</a:t>
            </a:r>
          </a:p>
          <a:p>
            <a:pPr lvl="1"/>
            <a:endParaRPr lang="fr-FR" sz="1000" dirty="0" smtClean="0"/>
          </a:p>
          <a:p>
            <a:pPr lvl="1"/>
            <a:r>
              <a:rPr lang="fr-FR" sz="1400" dirty="0" smtClean="0"/>
              <a:t>Retraits d’argent (vol bitcoins, informations bancaires)</a:t>
            </a:r>
          </a:p>
          <a:p>
            <a:pPr lvl="1"/>
            <a:endParaRPr lang="fr-FR" sz="1000" dirty="0"/>
          </a:p>
          <a:p>
            <a:pPr lvl="1"/>
            <a:r>
              <a:rPr lang="fr-FR" sz="1400" dirty="0" smtClean="0"/>
              <a:t>Achat frauduleux (cartes bancaires enregistrées dans le compte, etc.)</a:t>
            </a:r>
            <a:endParaRPr lang="fr-FR" sz="3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6477000" cy="414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75" y="4653136"/>
            <a:ext cx="6991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1051993" y="1637184"/>
            <a:ext cx="3888431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fr-FR" sz="5000" b="1" dirty="0" smtClean="0"/>
          </a:p>
          <a:p>
            <a:pPr marL="0" indent="0">
              <a:buFont typeface="Brush Script MT" pitchFamily="66" charset="0"/>
              <a:buNone/>
            </a:pPr>
            <a:endParaRPr lang="fr-FR" sz="2000" dirty="0"/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043609" y="1412776"/>
            <a:ext cx="6048671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/>
            <a:r>
              <a:rPr lang="fr-FR" dirty="0" smtClean="0"/>
              <a:t>Qui s’intéresse à mes données personnelles?</a:t>
            </a:r>
            <a:endParaRPr lang="fr-FR" sz="5000" b="1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DD1C-9BFA-41BB-BAA1-11C603914631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6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00799" cy="5112567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A10D-354A-4E04-98F9-36073FA6D371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Solutions</a:t>
            </a:r>
            <a:br>
              <a:rPr lang="fr-FR" dirty="0" smtClean="0"/>
            </a:br>
            <a:r>
              <a:rPr lang="fr-FR" sz="3600" dirty="0">
                <a:latin typeface="Agency FB" panose="020B0503020202020204" pitchFamily="34" charset="0"/>
              </a:rPr>
              <a:t>L’idéal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584" y="1700808"/>
            <a:ext cx="3960440" cy="432048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Les mots de passe : </a:t>
            </a:r>
          </a:p>
          <a:p>
            <a:pPr lvl="1"/>
            <a:r>
              <a:rPr lang="fr-FR" sz="1800" dirty="0" smtClean="0"/>
              <a:t>Doivent être uniques (!) (éviter effet boule de neige)</a:t>
            </a:r>
          </a:p>
          <a:p>
            <a:pPr lvl="2"/>
            <a:r>
              <a:rPr lang="fr-FR" sz="1600" i="1" dirty="0"/>
              <a:t>En 2009, les utilisateurs avaient en moyenne 21 mots de passe. Ils en ont actuellement en moyenne 81</a:t>
            </a:r>
            <a:r>
              <a:rPr lang="fr-FR" sz="1600" i="1" dirty="0" smtClean="0"/>
              <a:t>.</a:t>
            </a:r>
          </a:p>
          <a:p>
            <a:pPr lvl="2"/>
            <a:endParaRPr lang="fr-FR" sz="1000" i="1" dirty="0"/>
          </a:p>
          <a:p>
            <a:pPr lvl="2"/>
            <a:endParaRPr lang="fr-FR" sz="1000" dirty="0" smtClean="0"/>
          </a:p>
          <a:p>
            <a:pPr lvl="1"/>
            <a:r>
              <a:rPr lang="fr-FR" sz="1800" dirty="0" smtClean="0"/>
              <a:t>Doivent être robustes (!) = complexes + longs</a:t>
            </a:r>
          </a:p>
          <a:p>
            <a:pPr lvl="2"/>
            <a:r>
              <a:rPr lang="fr-FR" sz="1600" dirty="0" smtClean="0"/>
              <a:t>Minimum </a:t>
            </a:r>
            <a:r>
              <a:rPr lang="fr-FR" sz="1600" dirty="0"/>
              <a:t>9-10 caractères</a:t>
            </a:r>
          </a:p>
          <a:p>
            <a:pPr lvl="2"/>
            <a:r>
              <a:rPr lang="fr-FR" sz="1600" dirty="0"/>
              <a:t>Casse Minuscules / Majuscules</a:t>
            </a:r>
          </a:p>
          <a:p>
            <a:pPr lvl="2"/>
            <a:r>
              <a:rPr lang="fr-FR" sz="1600" dirty="0"/>
              <a:t>Chiffre, </a:t>
            </a:r>
            <a:r>
              <a:rPr lang="fr-FR" sz="1600" dirty="0" smtClean="0"/>
              <a:t>ponctuation</a:t>
            </a:r>
          </a:p>
          <a:p>
            <a:pPr lvl="2"/>
            <a:endParaRPr lang="fr-FR" sz="1800" dirty="0"/>
          </a:p>
          <a:p>
            <a:r>
              <a:rPr lang="fr-FR" sz="2000" dirty="0"/>
              <a:t>Bonne nouvelle !</a:t>
            </a:r>
          </a:p>
          <a:p>
            <a:pPr lvl="1"/>
            <a:r>
              <a:rPr lang="fr-FR" sz="1800" dirty="0">
                <a:solidFill>
                  <a:srgbClr val="FF0000"/>
                </a:solidFill>
              </a:rPr>
              <a:t>Besoin de se rappeler que de 3 mots de passe </a:t>
            </a:r>
            <a:r>
              <a:rPr lang="fr-FR" sz="1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sz="2000" dirty="0" smtClean="0"/>
          </a:p>
          <a:p>
            <a:pPr lvl="2"/>
            <a:endParaRPr lang="fr-FR" sz="1600" dirty="0" smtClean="0"/>
          </a:p>
          <a:p>
            <a:pPr lvl="2"/>
            <a:endParaRPr lang="fr-F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2" y="1840536"/>
            <a:ext cx="356805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346A-4B7E-4162-8117-4D93BDEC887E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8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Solutions</a:t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Construire des mots de passe robustes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71600" y="1778976"/>
            <a:ext cx="5184576" cy="3590213"/>
          </a:xfrm>
        </p:spPr>
        <p:txBody>
          <a:bodyPr>
            <a:normAutofit/>
          </a:bodyPr>
          <a:lstStyle/>
          <a:p>
            <a:pPr lvl="1"/>
            <a:r>
              <a:rPr lang="fr-FR" sz="1600" dirty="0" smtClean="0"/>
              <a:t>La phrase secrète</a:t>
            </a:r>
          </a:p>
          <a:p>
            <a:pPr lvl="1"/>
            <a:r>
              <a:rPr lang="fr-FR" sz="1600" dirty="0" smtClean="0"/>
              <a:t>La méthode phonétique</a:t>
            </a:r>
          </a:p>
          <a:p>
            <a:pPr lvl="1"/>
            <a:r>
              <a:rPr lang="fr-FR" sz="1600" dirty="0" smtClean="0"/>
              <a:t>La faute d’orthographe</a:t>
            </a:r>
          </a:p>
          <a:p>
            <a:pPr lvl="1"/>
            <a:r>
              <a:rPr lang="fr-FR" sz="1600" dirty="0" smtClean="0"/>
              <a:t>Complètement aléatoire impossible à retenir</a:t>
            </a:r>
            <a:endParaRPr lang="fr-FR" sz="1600" dirty="0"/>
          </a:p>
          <a:p>
            <a:pPr lvl="1"/>
            <a:endParaRPr lang="fr-FR" sz="1600" dirty="0" smtClean="0"/>
          </a:p>
          <a:p>
            <a:r>
              <a:rPr lang="fr-FR" sz="1600" dirty="0" smtClean="0"/>
              <a:t>Objectif : résister au cassage de mots de passe</a:t>
            </a:r>
          </a:p>
          <a:p>
            <a:pPr lvl="2"/>
            <a:endParaRPr lang="fr-FR" sz="1600" dirty="0" smtClean="0"/>
          </a:p>
          <a:p>
            <a:pPr lvl="2"/>
            <a:endParaRPr lang="fr-FR" sz="16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28066"/>
            <a:ext cx="28083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ésultat de recherche d'images pour &quot;password time to crack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28066"/>
            <a:ext cx="40324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236B-A07E-4C5C-A771-6EDAA2B2FA9A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2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La création de mots </a:t>
            </a:r>
            <a:r>
              <a:rPr lang="fr-FR" sz="2000" dirty="0"/>
              <a:t>de passe </a:t>
            </a:r>
            <a:r>
              <a:rPr lang="fr-FR" sz="2000" dirty="0" smtClean="0"/>
              <a:t>robustes et uniques peut poser 2 soucis :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a </a:t>
            </a:r>
            <a:r>
              <a:rPr lang="fr-FR" sz="1800" dirty="0"/>
              <a:t>construction du mot de passe répond à un ensemble de règles </a:t>
            </a:r>
            <a:r>
              <a:rPr lang="fr-FR" sz="1800" dirty="0" smtClean="0"/>
              <a:t>définies (mot de passe prévisible)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a </a:t>
            </a:r>
            <a:r>
              <a:rPr lang="fr-FR" sz="1800" dirty="0"/>
              <a:t>nécessité d’avoir des mots de passe différents pour un nombre potentiellement élevé de comptes (mots de passe professionnels, personnels, etc</a:t>
            </a:r>
            <a:r>
              <a:rPr lang="fr-FR" sz="1800" dirty="0" smtClean="0"/>
              <a:t>.)</a:t>
            </a:r>
          </a:p>
          <a:p>
            <a:pPr lvl="1"/>
            <a:endParaRPr lang="fr-FR" sz="1800" dirty="0"/>
          </a:p>
          <a:p>
            <a:pPr lvl="1"/>
            <a:endParaRPr lang="fr-FR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0070C0"/>
                </a:solidFill>
              </a:rPr>
              <a:t>Nécessité d’utiliser des gestionnaires de mots de passe</a:t>
            </a:r>
            <a:endParaRPr lang="fr-FR" sz="1800" b="1" dirty="0">
              <a:solidFill>
                <a:srgbClr val="0070C0"/>
              </a:solidFill>
            </a:endParaRPr>
          </a:p>
          <a:p>
            <a:pPr lvl="1"/>
            <a:endParaRPr lang="fr-FR" sz="1800" dirty="0" smtClean="0"/>
          </a:p>
          <a:p>
            <a:endParaRPr lang="fr-FR" sz="2000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03648" y="692696"/>
            <a:ext cx="6728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Solutions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Construire des mots de passe robustes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E0E7-5D97-4386-B3FD-195B0D777B0D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3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fr-FR" sz="1800" dirty="0" smtClean="0"/>
              <a:t>Avantages :</a:t>
            </a:r>
          </a:p>
          <a:p>
            <a:pPr lvl="1"/>
            <a:r>
              <a:rPr lang="fr-FR" sz="1800" dirty="0" smtClean="0"/>
              <a:t>permet </a:t>
            </a:r>
            <a:r>
              <a:rPr lang="fr-FR" sz="1800" dirty="0"/>
              <a:t>à un utilisateur de centraliser l'ensemble de ses identifiants et mots de passe </a:t>
            </a:r>
            <a:r>
              <a:rPr lang="fr-FR" sz="1800" dirty="0" smtClean="0">
                <a:solidFill>
                  <a:srgbClr val="FF0000"/>
                </a:solidFill>
              </a:rPr>
              <a:t>protégés</a:t>
            </a:r>
            <a:r>
              <a:rPr lang="fr-FR" sz="1800" dirty="0" smtClean="0"/>
              <a:t> par </a:t>
            </a:r>
            <a:r>
              <a:rPr lang="fr-FR" sz="1800" dirty="0">
                <a:solidFill>
                  <a:srgbClr val="FF0000"/>
                </a:solidFill>
              </a:rPr>
              <a:t>un mot de </a:t>
            </a:r>
            <a:r>
              <a:rPr lang="fr-FR" sz="1800" dirty="0" smtClean="0">
                <a:solidFill>
                  <a:srgbClr val="FF0000"/>
                </a:solidFill>
              </a:rPr>
              <a:t>passe unique</a:t>
            </a:r>
            <a:endParaRPr lang="fr-FR" sz="2000" dirty="0" smtClean="0">
              <a:solidFill>
                <a:srgbClr val="FF0000"/>
              </a:solidFill>
            </a:endParaRPr>
          </a:p>
          <a:p>
            <a:pPr lvl="1"/>
            <a:r>
              <a:rPr lang="fr-FR" sz="1800" dirty="0" smtClean="0"/>
              <a:t>possibilité d’avoir des mots de passe robustes et uniques (voire </a:t>
            </a:r>
            <a:r>
              <a:rPr lang="fr-FR" sz="1800" dirty="0"/>
              <a:t>totalement aléatoires) </a:t>
            </a:r>
            <a:endParaRPr lang="fr-FR" sz="1800" dirty="0" smtClean="0"/>
          </a:p>
          <a:p>
            <a:pPr lvl="1"/>
            <a:r>
              <a:rPr lang="fr-FR" sz="1800" dirty="0">
                <a:solidFill>
                  <a:srgbClr val="0070C0"/>
                </a:solidFill>
              </a:rPr>
              <a:t>l</a:t>
            </a:r>
            <a:r>
              <a:rPr lang="fr-FR" sz="1800" dirty="0" smtClean="0">
                <a:solidFill>
                  <a:srgbClr val="0070C0"/>
                </a:solidFill>
              </a:rPr>
              <a:t>a compromission d’un mot de passe n’a pas d’effet sur les autres</a:t>
            </a:r>
          </a:p>
          <a:p>
            <a:pPr lvl="1"/>
            <a:endParaRPr lang="fr-FR" sz="1800" dirty="0" smtClean="0"/>
          </a:p>
          <a:p>
            <a:pPr marL="365760" lvl="1" indent="0">
              <a:buNone/>
            </a:pPr>
            <a:r>
              <a:rPr lang="fr-FR" sz="1800" dirty="0" smtClean="0"/>
              <a:t>Inconvénients : </a:t>
            </a:r>
          </a:p>
          <a:p>
            <a:pPr lvl="1"/>
            <a:r>
              <a:rPr lang="fr-FR" sz="1800" dirty="0" smtClean="0"/>
              <a:t>si </a:t>
            </a:r>
            <a:r>
              <a:rPr lang="fr-FR" sz="1800" dirty="0"/>
              <a:t>le mot de passe principal est découvert, l'ensemble </a:t>
            </a:r>
            <a:r>
              <a:rPr lang="fr-FR" sz="1800" dirty="0" smtClean="0"/>
              <a:t>est compromis</a:t>
            </a:r>
          </a:p>
          <a:p>
            <a:pPr lvl="1"/>
            <a:r>
              <a:rPr lang="fr-FR" sz="1800" dirty="0"/>
              <a:t>si le mot de passe principal est </a:t>
            </a:r>
            <a:r>
              <a:rPr lang="fr-FR" sz="1800" dirty="0" smtClean="0"/>
              <a:t>perdu, </a:t>
            </a:r>
            <a:r>
              <a:rPr lang="fr-FR" sz="1800" dirty="0"/>
              <a:t>l'ensemble est </a:t>
            </a:r>
            <a:r>
              <a:rPr lang="fr-FR" sz="1800" dirty="0" smtClean="0"/>
              <a:t>perdu</a:t>
            </a:r>
          </a:p>
          <a:p>
            <a:pPr lvl="1"/>
            <a:endParaRPr lang="fr-FR" sz="1800" dirty="0"/>
          </a:p>
          <a:p>
            <a:pPr lvl="1"/>
            <a:endParaRPr lang="fr-FR" sz="1800" b="1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403648" y="692696"/>
            <a:ext cx="6728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Solutions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Les gestionnaires de mots de passe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06F-6253-445B-9677-F2C70F46C7AF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Plusieurs formes : </a:t>
            </a:r>
            <a:r>
              <a:rPr lang="fr-FR" sz="1800" dirty="0" smtClean="0"/>
              <a:t>logiciel </a:t>
            </a:r>
            <a:r>
              <a:rPr lang="fr-FR" sz="1800" dirty="0"/>
              <a:t>autonome, plug-in, extension du navigateur web </a:t>
            </a:r>
            <a:r>
              <a:rPr lang="fr-FR" sz="1800" dirty="0" smtClean="0"/>
              <a:t>stockés </a:t>
            </a:r>
            <a:r>
              <a:rPr lang="fr-FR" sz="1800" dirty="0"/>
              <a:t>soit en local, soit sur le </a:t>
            </a:r>
            <a:r>
              <a:rPr lang="fr-FR" sz="1800" dirty="0" smtClean="0"/>
              <a:t>web</a:t>
            </a:r>
          </a:p>
          <a:p>
            <a:endParaRPr lang="fr-FR" sz="1800" b="1" dirty="0"/>
          </a:p>
          <a:p>
            <a:r>
              <a:rPr lang="fr-FR" sz="1800" dirty="0" smtClean="0"/>
              <a:t>Contexte professionnel : recommandé </a:t>
            </a:r>
            <a:r>
              <a:rPr lang="fr-FR" sz="1800" dirty="0"/>
              <a:t>de stocker ceux-ci </a:t>
            </a:r>
            <a:r>
              <a:rPr lang="fr-FR" sz="1800" dirty="0" smtClean="0"/>
              <a:t>localement (poste de travail)</a:t>
            </a:r>
          </a:p>
          <a:p>
            <a:endParaRPr lang="fr-FR" sz="1800" b="1" dirty="0"/>
          </a:p>
          <a:p>
            <a:r>
              <a:rPr lang="fr-FR" sz="1800" dirty="0" smtClean="0"/>
              <a:t>Stockage </a:t>
            </a:r>
            <a:r>
              <a:rPr lang="fr-FR" sz="1800" dirty="0"/>
              <a:t>d</a:t>
            </a:r>
            <a:r>
              <a:rPr lang="fr-FR" sz="1800" dirty="0" smtClean="0"/>
              <a:t>es </a:t>
            </a:r>
            <a:r>
              <a:rPr lang="fr-FR" sz="1800" dirty="0"/>
              <a:t>mots de passe sur Internet </a:t>
            </a:r>
            <a:r>
              <a:rPr lang="fr-FR" sz="1800" dirty="0" smtClean="0"/>
              <a:t>: risque </a:t>
            </a:r>
            <a:r>
              <a:rPr lang="fr-FR" sz="1800" dirty="0"/>
              <a:t>que ceux-ci puissent être </a:t>
            </a:r>
            <a:r>
              <a:rPr lang="fr-FR" sz="1800" dirty="0" smtClean="0"/>
              <a:t>compromis.</a:t>
            </a:r>
          </a:p>
          <a:p>
            <a:pPr lvl="1"/>
            <a:r>
              <a:rPr lang="fr-FR" sz="1600" b="1" dirty="0" smtClean="0"/>
              <a:t>2 gestionnaires connus</a:t>
            </a:r>
          </a:p>
          <a:p>
            <a:pPr lvl="2"/>
            <a:r>
              <a:rPr lang="fr-FR" sz="1400" b="1" dirty="0" err="1" smtClean="0"/>
              <a:t>Laspass</a:t>
            </a:r>
            <a:r>
              <a:rPr lang="fr-FR" sz="1400" b="1" dirty="0" smtClean="0"/>
              <a:t> (régulièrement piraté)</a:t>
            </a:r>
          </a:p>
          <a:p>
            <a:pPr lvl="2"/>
            <a:r>
              <a:rPr lang="fr-FR" sz="1400" b="1" dirty="0" err="1" smtClean="0"/>
              <a:t>Dashlane</a:t>
            </a:r>
            <a:r>
              <a:rPr lang="fr-FR" sz="1400" b="1" dirty="0" smtClean="0"/>
              <a:t> (je conseille)</a:t>
            </a:r>
            <a:endParaRPr lang="fr-FR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4505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1403648" y="692696"/>
            <a:ext cx="6728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Solutions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Les gestionnaires de mots de passe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99E-C0E5-4F9C-91EE-CD4CFE62CDA7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6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r>
              <a:rPr lang="fr-FR" sz="1400" dirty="0" smtClean="0"/>
              <a:t>Essentielle </a:t>
            </a:r>
            <a:r>
              <a:rPr lang="fr-FR" sz="1400" dirty="0"/>
              <a:t>au fil des années pour sécuriser correctement des </a:t>
            </a:r>
            <a:r>
              <a:rPr lang="fr-FR" sz="1400" dirty="0" smtClean="0"/>
              <a:t>comptes</a:t>
            </a:r>
            <a:endParaRPr lang="fr-FR" sz="1400" dirty="0"/>
          </a:p>
          <a:p>
            <a:r>
              <a:rPr lang="fr-FR" sz="1400" dirty="0" smtClean="0"/>
              <a:t>Requiert la combinaison de 2 facteurs pour s’authentifier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1400" dirty="0" smtClean="0"/>
              <a:t>Si vol du mot </a:t>
            </a:r>
            <a:r>
              <a:rPr lang="fr-FR" sz="1400" dirty="0"/>
              <a:t>de passe, </a:t>
            </a:r>
            <a:r>
              <a:rPr lang="fr-FR" sz="1400" dirty="0" smtClean="0"/>
              <a:t>nécessité d’avoir le second facteur pour se connecter au compte </a:t>
            </a:r>
          </a:p>
          <a:p>
            <a:endParaRPr lang="fr-FR" sz="1400" dirty="0" smtClean="0"/>
          </a:p>
          <a:p>
            <a:r>
              <a:rPr lang="fr-FR" sz="1400" b="1" dirty="0" smtClean="0">
                <a:solidFill>
                  <a:srgbClr val="FF0000"/>
                </a:solidFill>
              </a:rPr>
              <a:t>A </a:t>
            </a:r>
            <a:r>
              <a:rPr lang="fr-FR" sz="1400" b="1" dirty="0">
                <a:solidFill>
                  <a:srgbClr val="FF0000"/>
                </a:solidFill>
              </a:rPr>
              <a:t>activer impérativement sur sa messagerie personnelle et son gestionnaire de mots de passe </a:t>
            </a:r>
            <a:r>
              <a:rPr lang="fr-FR" sz="1400" b="1" dirty="0" smtClean="0">
                <a:solidFill>
                  <a:srgbClr val="FF0000"/>
                </a:solidFill>
              </a:rPr>
              <a:t>en ligne (</a:t>
            </a:r>
            <a:r>
              <a:rPr lang="fr-FR" sz="1400" b="1" dirty="0" err="1" smtClean="0">
                <a:solidFill>
                  <a:srgbClr val="FF0000"/>
                </a:solidFill>
              </a:rPr>
              <a:t>gmail</a:t>
            </a:r>
            <a:r>
              <a:rPr lang="fr-FR" sz="1400" b="1" dirty="0" smtClean="0">
                <a:solidFill>
                  <a:srgbClr val="FF0000"/>
                </a:solidFill>
              </a:rPr>
              <a:t>, </a:t>
            </a:r>
            <a:r>
              <a:rPr lang="fr-FR" sz="1400" b="1" dirty="0" err="1" smtClean="0">
                <a:solidFill>
                  <a:srgbClr val="FF0000"/>
                </a:solidFill>
              </a:rPr>
              <a:t>hotmail</a:t>
            </a:r>
            <a:r>
              <a:rPr lang="fr-FR" sz="1400" b="1" dirty="0" smtClean="0">
                <a:solidFill>
                  <a:srgbClr val="FF0000"/>
                </a:solidFill>
              </a:rPr>
              <a:t>)</a:t>
            </a:r>
            <a:endParaRPr lang="fr-FR" sz="1400" b="1" dirty="0">
              <a:solidFill>
                <a:srgbClr val="FF0000"/>
              </a:solidFill>
            </a:endParaRPr>
          </a:p>
          <a:p>
            <a:endParaRPr lang="fr-FR" sz="1600" dirty="0" smtClean="0"/>
          </a:p>
          <a:p>
            <a:endParaRPr lang="fr-FR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27" y="4113697"/>
            <a:ext cx="2530608" cy="18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3697"/>
            <a:ext cx="5256584" cy="12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03648" y="692696"/>
            <a:ext cx="6728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Solutions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L’authentification forte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A82D-C747-4503-BFE3-790280EC657A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r>
              <a:rPr lang="fr-FR" sz="1600" dirty="0" smtClean="0"/>
              <a:t>Attention au choix des réponses aux questions secrètes (permettent de réinitialiser un compte)</a:t>
            </a:r>
          </a:p>
          <a:p>
            <a:r>
              <a:rPr lang="fr-FR" sz="1600" dirty="0" smtClean="0"/>
              <a:t>Pas de mots de passe enregistrés dans des fichiers textes </a:t>
            </a:r>
          </a:p>
          <a:p>
            <a:r>
              <a:rPr lang="fr-FR" sz="1600" dirty="0" smtClean="0"/>
              <a:t>Ne pas envoyer ses mots de passe sur sa messagerie</a:t>
            </a:r>
          </a:p>
          <a:p>
            <a:r>
              <a:rPr lang="fr-FR" sz="1600" dirty="0" smtClean="0"/>
              <a:t>Supprimer </a:t>
            </a:r>
            <a:r>
              <a:rPr lang="fr-FR" sz="1600" dirty="0"/>
              <a:t>systématiquement les messages </a:t>
            </a:r>
            <a:r>
              <a:rPr lang="fr-FR" sz="1600" dirty="0" smtClean="0"/>
              <a:t>envoyés </a:t>
            </a:r>
            <a:r>
              <a:rPr lang="fr-FR" sz="1600" dirty="0"/>
              <a:t>par messagerie lors de la création </a:t>
            </a:r>
            <a:r>
              <a:rPr lang="fr-FR" sz="1600" dirty="0" smtClean="0"/>
              <a:t>d’un compte (surtout </a:t>
            </a:r>
            <a:r>
              <a:rPr lang="fr-FR" sz="1600" dirty="0"/>
              <a:t>s’ils contiennent votre identifiant et/ou mot de </a:t>
            </a:r>
            <a:r>
              <a:rPr lang="fr-FR" sz="1600" dirty="0" smtClean="0"/>
              <a:t>passe)</a:t>
            </a:r>
          </a:p>
          <a:p>
            <a:r>
              <a:rPr lang="fr-FR" sz="1600" dirty="0" smtClean="0"/>
              <a:t>Créer 2 adresses de courriels : une principale et une « poubelle »</a:t>
            </a:r>
          </a:p>
          <a:p>
            <a:r>
              <a:rPr lang="fr-FR" sz="1600" dirty="0" smtClean="0"/>
              <a:t>Configurer </a:t>
            </a:r>
            <a:r>
              <a:rPr lang="fr-FR" sz="1600" dirty="0"/>
              <a:t>les logiciels pour qu’ils ne se "souviennent" pas des mots de passe choisis ou, au moins, </a:t>
            </a:r>
            <a:r>
              <a:rPr lang="fr-FR" sz="1600" dirty="0" smtClean="0"/>
              <a:t>définir </a:t>
            </a:r>
            <a:r>
              <a:rPr lang="fr-FR" sz="1600" dirty="0"/>
              <a:t>un mot de passe principal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128"/>
            <a:ext cx="43204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1403648" y="692696"/>
            <a:ext cx="6728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Solutions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Règles de bonnes pratiques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1D12-4BC3-48D3-9E77-8E7E70D45F12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Synthèse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Généralités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Solutions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2EF4-2F4D-4697-988E-8F3ED88011D0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69042" y="1484784"/>
            <a:ext cx="6196405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Bases de données qui répertorient les comptes compromis</a:t>
            </a:r>
          </a:p>
          <a:p>
            <a:pPr lvl="1"/>
            <a:r>
              <a:rPr lang="fr-FR" sz="1800" dirty="0" smtClean="0"/>
              <a:t>haveibeenpwned.com</a:t>
            </a:r>
          </a:p>
          <a:p>
            <a:pPr lvl="1"/>
            <a:r>
              <a:rPr lang="fr-FR" sz="1800" dirty="0" smtClean="0"/>
              <a:t>Hacked-emails.com (mieux que </a:t>
            </a:r>
            <a:r>
              <a:rPr lang="fr-FR" sz="1800" dirty="0" err="1" smtClean="0"/>
              <a:t>haveibeenpowned</a:t>
            </a:r>
            <a:r>
              <a:rPr lang="fr-FR" sz="1800" dirty="0" smtClean="0"/>
              <a:t>)</a:t>
            </a:r>
          </a:p>
          <a:p>
            <a:endParaRPr lang="fr-FR" sz="1800" dirty="0" smtClean="0"/>
          </a:p>
          <a:p>
            <a:pPr lvl="1"/>
            <a:endParaRPr lang="fr-FR" sz="1800" dirty="0" smtClean="0"/>
          </a:p>
          <a:p>
            <a:pPr lvl="2"/>
            <a:endParaRPr lang="fr-FR" sz="1600" dirty="0" smtClean="0"/>
          </a:p>
          <a:p>
            <a:pPr lvl="2"/>
            <a:endParaRPr lang="fr-FR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9" y="3501008"/>
            <a:ext cx="727280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6076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03648" y="692696"/>
            <a:ext cx="6728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Solutions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anose="020B0503020202020204" pitchFamily="34" charset="0"/>
              </a:rPr>
              <a:t>Vérifier si des comptes ont été compromis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2D89-4936-4F7C-B35B-2493DE1E6B0C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8" name="Picture 4" descr="Résultat de recherche d'images pour &quot;conclus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12F7-9A0D-420F-93BA-8EAA07CC6BFF}" type="datetime1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3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ynthè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2713"/>
            <a:ext cx="6696743" cy="44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EFED-8AAE-44D2-88F3-9733677AEF21}" type="datetime1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43608" y="1268760"/>
            <a:ext cx="72008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2000" dirty="0"/>
          </a:p>
          <a:p>
            <a:r>
              <a:rPr lang="fr-FR" sz="2000" b="1" dirty="0" smtClean="0"/>
              <a:t>Vérifier </a:t>
            </a:r>
            <a:r>
              <a:rPr lang="fr-FR" sz="2000" b="1" dirty="0"/>
              <a:t>si ses comptes ont été piratés </a:t>
            </a:r>
            <a:endParaRPr lang="fr-FR" sz="2000" b="1" dirty="0" smtClean="0"/>
          </a:p>
          <a:p>
            <a:pPr lvl="1"/>
            <a:r>
              <a:rPr lang="fr-FR" sz="2100" dirty="0" smtClean="0"/>
              <a:t>Hacked-emails.com</a:t>
            </a:r>
          </a:p>
          <a:p>
            <a:pPr marL="365760" lvl="1" indent="0">
              <a:buNone/>
            </a:pPr>
            <a:endParaRPr lang="fr-FR" sz="1600" dirty="0"/>
          </a:p>
          <a:p>
            <a:r>
              <a:rPr lang="fr-FR" sz="2000" b="1" dirty="0" smtClean="0"/>
              <a:t>Utiliser un gestionnaire de mots de passe</a:t>
            </a:r>
          </a:p>
          <a:p>
            <a:pPr lvl="1"/>
            <a:r>
              <a:rPr lang="fr-FR" sz="2100" dirty="0" err="1"/>
              <a:t>Dashlane</a:t>
            </a:r>
            <a:r>
              <a:rPr lang="fr-FR" sz="2100" dirty="0"/>
              <a:t> (</a:t>
            </a:r>
            <a:r>
              <a:rPr lang="fr-FR" sz="2100" dirty="0">
                <a:hlinkClick r:id="rId2"/>
              </a:rPr>
              <a:t>https://www.dashlane.com/fr</a:t>
            </a:r>
            <a:r>
              <a:rPr lang="fr-FR" sz="2100" dirty="0"/>
              <a:t>)</a:t>
            </a:r>
          </a:p>
          <a:p>
            <a:pPr lvl="1"/>
            <a:r>
              <a:rPr lang="fr-FR" sz="2100" dirty="0"/>
              <a:t>Permet synchronisation entre tablette, pc, téléphone</a:t>
            </a:r>
          </a:p>
          <a:p>
            <a:pPr lvl="1"/>
            <a:r>
              <a:rPr lang="fr-FR" sz="2100" dirty="0"/>
              <a:t>39$ / an (je conseille</a:t>
            </a:r>
            <a:r>
              <a:rPr lang="fr-FR" sz="2100" dirty="0" smtClean="0"/>
              <a:t>)</a:t>
            </a:r>
          </a:p>
          <a:p>
            <a:pPr lvl="1"/>
            <a:r>
              <a:rPr lang="fr-FR" sz="2100" dirty="0">
                <a:hlinkClick r:id="rId3"/>
              </a:rPr>
              <a:t>http://www.panoptinet.com/cybersecurite-pratique/tuto-dashlane-comment-securiser-ses-mots-de-passe</a:t>
            </a:r>
            <a:r>
              <a:rPr lang="fr-FR" sz="2100" dirty="0" smtClean="0">
                <a:hlinkClick r:id="rId3"/>
              </a:rPr>
              <a:t>/</a:t>
            </a:r>
            <a:endParaRPr lang="fr-FR" sz="21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b="1" dirty="0" smtClean="0"/>
              <a:t>Activer la double authentification sur ces comptes importants </a:t>
            </a:r>
            <a:r>
              <a:rPr lang="fr-FR" sz="2000" dirty="0" smtClean="0"/>
              <a:t>en particulier sa messagerie personnelle et son gestionnaire de mot de passe</a:t>
            </a:r>
          </a:p>
          <a:p>
            <a:pPr lvl="1"/>
            <a:r>
              <a:rPr lang="fr-FR" sz="1800" dirty="0"/>
              <a:t>Gmail (</a:t>
            </a:r>
            <a:r>
              <a:rPr lang="fr-FR" sz="1800" dirty="0">
                <a:hlinkClick r:id="rId4"/>
              </a:rPr>
              <a:t>https://</a:t>
            </a:r>
            <a:r>
              <a:rPr lang="fr-FR" sz="1800" dirty="0" smtClean="0">
                <a:hlinkClick r:id="rId4"/>
              </a:rPr>
              <a:t>support.google.com/accounts/answer/185839?hl=fr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/>
              <a:t>Hotmail (</a:t>
            </a:r>
            <a:r>
              <a:rPr lang="fr-FR" sz="1800" dirty="0">
                <a:hlinkClick r:id="rId5"/>
              </a:rPr>
              <a:t>https://</a:t>
            </a:r>
            <a:r>
              <a:rPr lang="fr-FR" sz="1800" dirty="0" smtClean="0">
                <a:hlinkClick r:id="rId5"/>
              </a:rPr>
              <a:t>support.microsoft.com/fr-fr/help/12408/microsoft-account-about-two-step-verification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/>
              <a:t>Yahoo (</a:t>
            </a:r>
            <a:r>
              <a:rPr lang="fr-FR" sz="1800" dirty="0">
                <a:hlinkClick r:id="rId6"/>
              </a:rPr>
              <a:t>https://</a:t>
            </a:r>
            <a:r>
              <a:rPr lang="fr-FR" sz="1800" dirty="0" smtClean="0">
                <a:hlinkClick r:id="rId6"/>
              </a:rPr>
              <a:t>fr.aide.yahoo.com/kb/SLN5013.html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err="1" smtClean="0"/>
              <a:t>Dashlane</a:t>
            </a:r>
            <a:r>
              <a:rPr lang="fr-FR" sz="1800" dirty="0"/>
              <a:t> (</a:t>
            </a:r>
            <a:r>
              <a:rPr lang="fr-FR" sz="1800" dirty="0">
                <a:hlinkClick r:id="rId7"/>
              </a:rPr>
              <a:t>https://</a:t>
            </a:r>
            <a:r>
              <a:rPr lang="fr-FR" sz="1800" dirty="0" smtClean="0">
                <a:hlinkClick r:id="rId7"/>
              </a:rPr>
              <a:t>support.dashlane.com/hc/fr/articles/202625042-Prot%C3%A9gez-votre-compte-avec-la-Double-Identification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b="1" dirty="0" smtClean="0">
                <a:solidFill>
                  <a:srgbClr val="FF0000"/>
                </a:solidFill>
              </a:rPr>
              <a:t>Attention à bien copier les codes de secours en cas de perte du téléphone ou autre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2"/>
            <a:endParaRPr lang="fr-FR" sz="1600" dirty="0" smtClean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403648" y="692696"/>
            <a:ext cx="67286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7600" dirty="0" smtClean="0"/>
              <a:t>Synthèse</a:t>
            </a:r>
            <a:endParaRPr lang="fr-FR" sz="3600" dirty="0">
              <a:latin typeface="Agency FB" panose="020B0503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6DD-4022-4E40-852B-0492A66D21AA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4" cy="5256583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42D4-9083-4EF1-8772-0D8EA80D6A80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8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432048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Les mots de passe sont utilisés au quotidien</a:t>
            </a:r>
          </a:p>
          <a:p>
            <a:endParaRPr lang="fr-FR" sz="2000" dirty="0" smtClean="0"/>
          </a:p>
          <a:p>
            <a:r>
              <a:rPr lang="fr-FR" sz="2000" dirty="0" smtClean="0"/>
              <a:t>Ils sont destinés </a:t>
            </a:r>
            <a:r>
              <a:rPr lang="fr-FR" sz="2000" dirty="0"/>
              <a:t>à protéger nos informations aussi bien </a:t>
            </a:r>
            <a:r>
              <a:rPr lang="fr-FR" sz="2000" dirty="0" smtClean="0"/>
              <a:t>professionnelles que personnelles</a:t>
            </a:r>
          </a:p>
          <a:p>
            <a:r>
              <a:rPr lang="fr-FR" sz="2000" dirty="0" smtClean="0"/>
              <a:t> que confidentielles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</a:t>
            </a:r>
            <a:r>
              <a:rPr lang="fr-FR" sz="2000" dirty="0" smtClean="0"/>
              <a:t>a </a:t>
            </a:r>
            <a:r>
              <a:rPr lang="fr-FR" sz="2000" dirty="0"/>
              <a:t>plupart des sites stockent l’adresse de courriel et le mot de passe (de façon sécurisée ou </a:t>
            </a:r>
            <a:r>
              <a:rPr lang="fr-FR" sz="2000" dirty="0" smtClean="0"/>
              <a:t>non)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L’adresse </a:t>
            </a:r>
            <a:r>
              <a:rPr lang="fr-FR" sz="1800" dirty="0"/>
              <a:t>de courriel sert souvent de login </a:t>
            </a:r>
            <a:endParaRPr lang="fr-FR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sz="1800" dirty="0"/>
          </a:p>
          <a:p>
            <a:r>
              <a:rPr lang="fr-FR" sz="2000" dirty="0" smtClean="0"/>
              <a:t>Leur protection, pourtant essentielle est souvent négligée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2EE7-D4CF-4D87-87E9-D2548CB0E895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4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32048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Permettent l’accès à (des applications):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Correspondance privée (messagerie, </a:t>
            </a:r>
            <a:r>
              <a:rPr lang="fr-FR" sz="1600" dirty="0"/>
              <a:t>chats, réseaux sociaux)</a:t>
            </a:r>
            <a:endParaRPr lang="fr-FR" sz="1600" dirty="0" smtClean="0"/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Informations privées (musique, partages de fichiers, etc.)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Informations financières (comptes bancaires, achat en ligne)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Informations administratives (impôts, santé, assurances, etc.)</a:t>
            </a:r>
          </a:p>
          <a:p>
            <a:pPr lvl="1">
              <a:lnSpc>
                <a:spcPct val="150000"/>
              </a:lnSpc>
            </a:pPr>
            <a:endParaRPr lang="fr-FR" sz="1800" dirty="0"/>
          </a:p>
          <a:p>
            <a:r>
              <a:rPr lang="fr-FR" sz="2000" dirty="0" smtClean="0"/>
              <a:t>Mais aussi (des terminaux):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Accès à son ordinateur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Accès à son mobile (installer une application)</a:t>
            </a:r>
          </a:p>
          <a:p>
            <a:pPr lvl="1"/>
            <a:endParaRPr lang="fr-FR" sz="18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5196-0151-4591-8594-BCA8FEF11B8C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47664" y="2132856"/>
            <a:ext cx="6196405" cy="3384376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Intrusion ordinateur / smartphone</a:t>
            </a:r>
          </a:p>
          <a:p>
            <a:pPr lvl="1"/>
            <a:r>
              <a:rPr lang="fr-FR" dirty="0" smtClean="0"/>
              <a:t>Malwares (USB, applications douteuses, sites web infectés, courriels)</a:t>
            </a:r>
          </a:p>
          <a:p>
            <a:pPr lvl="1"/>
            <a:r>
              <a:rPr lang="fr-FR" dirty="0" smtClean="0"/>
              <a:t>Accès / Vol physique</a:t>
            </a:r>
          </a:p>
          <a:p>
            <a:pPr lvl="1"/>
            <a:r>
              <a:rPr lang="fr-FR" dirty="0" smtClean="0"/>
              <a:t>Utilisation de moyens non sécurisés (http, wifi, etc.)</a:t>
            </a:r>
          </a:p>
          <a:p>
            <a:pPr lvl="1"/>
            <a:r>
              <a:rPr lang="fr-FR" dirty="0" smtClean="0"/>
              <a:t>Ruse (</a:t>
            </a:r>
            <a:r>
              <a:rPr lang="fr-FR" dirty="0" err="1" smtClean="0"/>
              <a:t>phishing</a:t>
            </a:r>
            <a:r>
              <a:rPr lang="fr-FR" dirty="0" smtClean="0"/>
              <a:t>, social engineering)</a:t>
            </a:r>
          </a:p>
          <a:p>
            <a:pPr lvl="1"/>
            <a:r>
              <a:rPr lang="fr-FR" dirty="0" smtClean="0"/>
              <a:t>Intrusion </a:t>
            </a:r>
            <a:r>
              <a:rPr lang="fr-FR" dirty="0"/>
              <a:t>site </a:t>
            </a:r>
            <a:r>
              <a:rPr lang="fr-FR" dirty="0" smtClean="0"/>
              <a:t>web</a:t>
            </a:r>
            <a:endParaRPr lang="fr-FR" dirty="0"/>
          </a:p>
          <a:p>
            <a:pPr marL="365760" lvl="1" indent="0">
              <a:buNone/>
            </a:pPr>
            <a:endParaRPr lang="fr-FR" dirty="0"/>
          </a:p>
          <a:p>
            <a:pPr marL="365760" lvl="1" indent="0">
              <a:buNone/>
            </a:pPr>
            <a:endParaRPr lang="fr-FR" dirty="0" smtClean="0"/>
          </a:p>
          <a:p>
            <a:pPr lvl="1"/>
            <a:endParaRPr lang="fr-FR" sz="1800" dirty="0"/>
          </a:p>
          <a:p>
            <a:pPr lvl="2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2">
              <a:buFont typeface="Wingdings" panose="05000000000000000000" pitchFamily="2" charset="2"/>
              <a:buChar char="Ø"/>
            </a:pPr>
            <a:endParaRPr lang="fr-FR" sz="1600" b="1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2411760" y="1412776"/>
            <a:ext cx="450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Origines du vol de mots de </a:t>
            </a:r>
            <a:r>
              <a:rPr lang="fr-FR" sz="2400" dirty="0" smtClean="0">
                <a:latin typeface="+mj-lt"/>
              </a:rPr>
              <a:t>passe</a:t>
            </a:r>
            <a:endParaRPr lang="fr-FR" sz="2400" dirty="0">
              <a:latin typeface="+mj-lt"/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9BB-65AF-4527-8ECA-58B6855441EA}" type="datetime1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5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6672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Exemples d’intrusions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75656" y="1499433"/>
            <a:ext cx="6196405" cy="360381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Intrusion sites web : Tous concernés !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547260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410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3" y="2699538"/>
            <a:ext cx="5695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74568"/>
            <a:ext cx="5753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2" y="4365104"/>
            <a:ext cx="5600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29" y="5229506"/>
            <a:ext cx="533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E71A-446A-44DB-8324-48D38D8BB4A6}" type="datetime1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Cédric BERTRAND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3333</TotalTime>
  <Words>894</Words>
  <Application>Microsoft Office PowerPoint</Application>
  <PresentationFormat>Affichage à l'écran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Punaise</vt:lpstr>
      <vt:lpstr>All your passwords belong to us*</vt:lpstr>
      <vt:lpstr>Sommaire</vt:lpstr>
      <vt:lpstr>Présentation PowerPoint</vt:lpstr>
      <vt:lpstr>Présentation PowerPoint</vt:lpstr>
      <vt:lpstr>Présentation PowerPoint</vt:lpstr>
      <vt:lpstr>Généralités</vt:lpstr>
      <vt:lpstr>Généralités</vt:lpstr>
      <vt:lpstr>Généralités</vt:lpstr>
      <vt:lpstr>Exemples d’intrusions</vt:lpstr>
      <vt:lpstr>Généralités</vt:lpstr>
      <vt:lpstr>Oui, mais…</vt:lpstr>
      <vt:lpstr>Présentation PowerPoint</vt:lpstr>
      <vt:lpstr>Solutions L’idéal</vt:lpstr>
      <vt:lpstr>Solutions Construire des mots de passe robustes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yours passwords are belong to us</dc:title>
  <dc:creator>Cédric BERTRAND</dc:creator>
  <cp:lastModifiedBy>ASIP</cp:lastModifiedBy>
  <cp:revision>87</cp:revision>
  <dcterms:created xsi:type="dcterms:W3CDTF">2016-08-31T08:05:06Z</dcterms:created>
  <dcterms:modified xsi:type="dcterms:W3CDTF">2017-11-24T14:30:13Z</dcterms:modified>
</cp:coreProperties>
</file>